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5"/>
  </p:notesMasterIdLst>
  <p:sldIdLst>
    <p:sldId id="397" r:id="rId2"/>
    <p:sldId id="277" r:id="rId3"/>
    <p:sldId id="262" r:id="rId4"/>
    <p:sldId id="264" r:id="rId5"/>
    <p:sldId id="259" r:id="rId6"/>
    <p:sldId id="383" r:id="rId7"/>
    <p:sldId id="265" r:id="rId8"/>
    <p:sldId id="384" r:id="rId9"/>
    <p:sldId id="396" r:id="rId10"/>
    <p:sldId id="385" r:id="rId11"/>
    <p:sldId id="387" r:id="rId12"/>
    <p:sldId id="269" r:id="rId13"/>
    <p:sldId id="274" r:id="rId14"/>
    <p:sldId id="372" r:id="rId15"/>
    <p:sldId id="388" r:id="rId16"/>
    <p:sldId id="389" r:id="rId17"/>
    <p:sldId id="390" r:id="rId18"/>
    <p:sldId id="391" r:id="rId19"/>
    <p:sldId id="394" r:id="rId20"/>
    <p:sldId id="392" r:id="rId21"/>
    <p:sldId id="393" r:id="rId22"/>
    <p:sldId id="395" r:id="rId23"/>
    <p:sldId id="398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881"/>
    <p:restoredTop sz="96301"/>
  </p:normalViewPr>
  <p:slideViewPr>
    <p:cSldViewPr snapToGrid="0">
      <p:cViewPr varScale="1">
        <p:scale>
          <a:sx n="127" d="100"/>
          <a:sy n="127" d="100"/>
        </p:scale>
        <p:origin x="134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A39C24-185F-F247-B97D-E75627F784EB}" type="datetimeFigureOut">
              <a:rPr lang="en-US" smtClean="0"/>
              <a:t>9/15/26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DB1D4-6224-8147-B7B1-602DB34CCA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166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C097DE97-6A30-4945-8B4C-037B18B9FF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6B92293A-5454-F7BD-2775-69AAE908C7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026B8BA-439F-8417-BCAC-649A7F53FF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5621967-72D9-6CA7-E220-C43432B9A6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EEB6FCD-0B65-F0E8-2D20-79670EA607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0B779D-CC15-B244-8CC5-3D35C3BE2AD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933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511885-BF4B-42A6-4C72-D350D99172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DCB458D-130F-9724-78F5-17E4E108D8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21953F6-5CE6-6BD0-815E-779382374C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07C870-C367-4A42-8C9C-2E347F2E901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1917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F2CC4AE-EF3F-8828-D1C0-0CD6438E5A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B5B4B88-1954-E9A4-4C06-7A5A5A07A1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82C436C-8D90-E041-2FB1-88DE3460D5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71B242-B943-C344-BECF-90A069F151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6383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10D028-E740-752A-BA36-42082CF9114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AF639A8-086C-7485-C11A-0C907DABEC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CA0F57-756A-1597-D3D4-691E8D989A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920128-CF92-514F-8A31-335FB31D2F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2092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D8BDAB8-E634-DAA9-A224-2564FDC709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E029414-A9DB-6148-9991-39A916855F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5F05181-C32F-B93A-F4BC-9B07FD79A8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25B185-5020-1241-AAFE-3274C2968B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8163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BE86018-320A-A418-32F7-5F60329024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FDF8FB7-2A32-8F3E-8E04-AB72094D87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CE17BBF-7BC4-213B-CCA2-C492E97FAE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CB4945-F480-2F40-BD42-527128B027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564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85CC401-8799-5002-5E7A-D89931C800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E58DBE8-D1C0-DE08-F367-07654F603F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55D5F5C-8C93-326B-EF19-73409F192E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EC25C9-2CB3-E74C-93FD-06CC34CB50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5754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261FBD-3C2C-444A-D528-22FB3487A8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C4EBE1-1E86-C21A-4CCF-6F5C3D281A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CECE57-421B-77D6-D855-391DAD5AE8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A74F81-353D-254F-82E5-9BF5224444B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819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88F808-25CD-5164-7C60-78A6A17C96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35934F-20EA-23EE-A463-AD3040694F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CCF47D-37B5-93C5-13B1-32609366D9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C5CA43-176C-3844-BE86-34C79678D1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954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5CF63E3-3F3D-28E2-0078-9911B33BAD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D25FE47-7808-94A9-6EB0-08800BDC52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A5F8CAB-D54A-55CE-7BFC-A527DEDB26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1C1FD2-9709-2E46-B678-084EA9403B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3674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03F556F-E49F-4978-FEA3-B7EFE327AA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65CCA6D-21FB-BB9B-DD3A-621A5A46AB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5BB380-0B2D-987D-47DB-4FA00BC3F2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035CF6-68A3-A940-94F9-E35AEDB251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9369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48ED54A-65E2-7E02-B4F0-26C3308257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2569AA3-59AD-E18C-0466-42209C4200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AF9054A-2FF0-B3D3-FC29-2E06EA7226D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3F48B0D-64ED-4960-CD94-29ABD667762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256C1A0-89A6-0828-44C4-081C4D5CF44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EE4C6F2-CAF6-CD43-BF5C-1E750E8B8EA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olbiolcell.org/doi/full/10.1091/mbc.E19-01-0007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3562276-DC5B-2A92-2360-6F15A1A6CCB8}"/>
              </a:ext>
            </a:extLst>
          </p:cNvPr>
          <p:cNvSpPr txBox="1"/>
          <p:nvPr/>
        </p:nvSpPr>
        <p:spPr>
          <a:xfrm>
            <a:off x="1056117" y="2040556"/>
            <a:ext cx="6854762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Preparing Documents to </a:t>
            </a:r>
          </a:p>
          <a:p>
            <a:pPr algn="ctr"/>
            <a:r>
              <a:rPr lang="en-US" sz="2800" b="1" dirty="0"/>
              <a:t>Apply for Biomedical Faculty Positions</a:t>
            </a:r>
          </a:p>
          <a:p>
            <a:pPr algn="ctr"/>
            <a:endParaRPr lang="en-US" sz="2800" b="1" dirty="0"/>
          </a:p>
          <a:p>
            <a:pPr algn="ctr"/>
            <a:r>
              <a:rPr lang="en-US" sz="2800" b="1" dirty="0"/>
              <a:t>Erik Lee Snapp</a:t>
            </a:r>
          </a:p>
          <a:p>
            <a:pPr algn="ctr"/>
            <a:r>
              <a:rPr lang="en-US" sz="2800" b="1" dirty="0" err="1"/>
              <a:t>snappe@janelia.hhmi.org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253209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9FA7B14-2B2B-34D9-3975-69D50E4369B5}"/>
              </a:ext>
            </a:extLst>
          </p:cNvPr>
          <p:cNvSpPr txBox="1"/>
          <p:nvPr/>
        </p:nvSpPr>
        <p:spPr>
          <a:xfrm>
            <a:off x="653491" y="428178"/>
            <a:ext cx="8036687" cy="60631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 dirty="0">
                <a:latin typeface="Arial" charset="0"/>
                <a:ea typeface="ＭＳ Ｐゴシック" charset="-128"/>
              </a:rPr>
              <a:t>Signs that You Could Enjoy Being a Professor</a:t>
            </a:r>
          </a:p>
          <a:p>
            <a:pPr>
              <a:defRPr/>
            </a:pPr>
            <a:endParaRPr lang="en-US" dirty="0">
              <a:latin typeface="Arial" charset="0"/>
              <a:ea typeface="ＭＳ Ｐゴシック" charset="-128"/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en-US" b="1" i="1" u="sng" dirty="0">
                <a:latin typeface="Arial" charset="0"/>
                <a:ea typeface="ＭＳ Ｐゴシック" charset="-128"/>
              </a:rPr>
              <a:t>You have research questions you want to answer</a:t>
            </a:r>
          </a:p>
          <a:p>
            <a:pPr marL="457200" indent="-457200">
              <a:buFontTx/>
              <a:buAutoNum type="arabicPeriod"/>
              <a:defRPr/>
            </a:pPr>
            <a:endParaRPr lang="en-US" dirty="0">
              <a:latin typeface="Arial" charset="0"/>
              <a:ea typeface="ＭＳ Ｐゴシック" charset="-128"/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en-US" dirty="0">
                <a:latin typeface="Arial" charset="0"/>
                <a:ea typeface="ＭＳ Ｐゴシック" charset="-128"/>
              </a:rPr>
              <a:t>You enjoy mentoring young scientists</a:t>
            </a:r>
          </a:p>
          <a:p>
            <a:pPr marL="457200" indent="-457200">
              <a:buFontTx/>
              <a:buAutoNum type="arabicPeriod"/>
              <a:defRPr/>
            </a:pPr>
            <a:endParaRPr lang="en-US" dirty="0">
              <a:latin typeface="Arial" charset="0"/>
              <a:ea typeface="ＭＳ Ｐゴシック" charset="-128"/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en-US" dirty="0">
                <a:latin typeface="Arial" charset="0"/>
                <a:ea typeface="ＭＳ Ｐゴシック" charset="-128"/>
              </a:rPr>
              <a:t>You enjoy teaching (at least some)</a:t>
            </a:r>
          </a:p>
          <a:p>
            <a:pPr marL="457200" indent="-457200">
              <a:buFontTx/>
              <a:buAutoNum type="arabicPeriod"/>
              <a:defRPr/>
            </a:pPr>
            <a:endParaRPr lang="en-US" dirty="0">
              <a:latin typeface="Arial" charset="0"/>
              <a:ea typeface="ＭＳ Ｐゴシック" charset="-128"/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en-US" dirty="0">
                <a:latin typeface="Arial" charset="0"/>
                <a:ea typeface="ＭＳ Ｐゴシック" charset="-128"/>
              </a:rPr>
              <a:t>You enjoy writing (or can be persuaded it’s not awful)</a:t>
            </a:r>
          </a:p>
          <a:p>
            <a:pPr marL="457200" indent="-457200">
              <a:buFontTx/>
              <a:buAutoNum type="arabicPeriod"/>
              <a:defRPr/>
            </a:pPr>
            <a:endParaRPr lang="en-US" dirty="0">
              <a:latin typeface="Arial" charset="0"/>
              <a:ea typeface="ＭＳ Ｐゴシック" charset="-128"/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en-US" dirty="0">
                <a:latin typeface="Arial" charset="0"/>
                <a:ea typeface="ＭＳ Ｐゴシック" charset="-128"/>
              </a:rPr>
              <a:t>You have leadership skills</a:t>
            </a:r>
          </a:p>
          <a:p>
            <a:pPr marL="457200" indent="-457200">
              <a:buFontTx/>
              <a:buAutoNum type="arabicPeriod"/>
              <a:defRPr/>
            </a:pPr>
            <a:endParaRPr lang="en-US" dirty="0">
              <a:latin typeface="Arial" charset="0"/>
              <a:ea typeface="ＭＳ Ｐゴシック" charset="-128"/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en-US" dirty="0">
                <a:latin typeface="Arial" charset="0"/>
                <a:ea typeface="ＭＳ Ｐゴシック" charset="-128"/>
              </a:rPr>
              <a:t>You are organized and can time manage.</a:t>
            </a:r>
          </a:p>
          <a:p>
            <a:pPr marL="457200" indent="-457200">
              <a:buFontTx/>
              <a:buAutoNum type="arabicPeriod"/>
              <a:defRPr/>
            </a:pPr>
            <a:endParaRPr lang="en-US" dirty="0">
              <a:latin typeface="Arial" charset="0"/>
              <a:ea typeface="ＭＳ Ｐゴシック" charset="-128"/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en-US" dirty="0">
                <a:latin typeface="Arial" charset="0"/>
                <a:ea typeface="ＭＳ Ｐゴシック" charset="-128"/>
              </a:rPr>
              <a:t>You are excited to tell (and sell) others about your </a:t>
            </a:r>
          </a:p>
          <a:p>
            <a:pPr>
              <a:defRPr/>
            </a:pPr>
            <a:r>
              <a:rPr lang="en-US" dirty="0">
                <a:latin typeface="Arial" charset="0"/>
                <a:ea typeface="ＭＳ Ｐゴシック" charset="-128"/>
              </a:rPr>
              <a:t>     research and learn about their research.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Box 5">
            <a:extLst>
              <a:ext uri="{FF2B5EF4-FFF2-40B4-BE49-F238E27FC236}">
                <a16:creationId xmlns:a16="http://schemas.microsoft.com/office/drawing/2014/main" id="{8609FE3D-AC4A-FD8B-B2B3-9838107A09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095" y="471556"/>
            <a:ext cx="8387809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What to Expect as a Professor at a Research School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2400" dirty="0"/>
              <a:t>- 50-90% of your day is research, </a:t>
            </a:r>
            <a:r>
              <a:rPr lang="en-US" altLang="en-US" sz="2400" u="sng" dirty="0"/>
              <a:t>grant writing</a:t>
            </a:r>
            <a:r>
              <a:rPr lang="en-US" altLang="en-US" sz="2400" dirty="0"/>
              <a:t>, paper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2400" dirty="0"/>
              <a:t>  writing, paper and grant reviewing, mentoring,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2400" dirty="0"/>
              <a:t>  and lab management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2400" dirty="0"/>
              <a:t>- 10-50% is teaching, committees, giving seminars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2400" dirty="0"/>
              <a:t>You may be responsible for 50% or more of your salary from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2400" dirty="0"/>
              <a:t>grants after 2-5 years. Doable, but it can be stressful.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2400" dirty="0"/>
              <a:t>Talk to colleagues that have recently made the transition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2400" dirty="0"/>
              <a:t>(informational interviews).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Box 4">
            <a:extLst>
              <a:ext uri="{FF2B5EF4-FFF2-40B4-BE49-F238E27FC236}">
                <a16:creationId xmlns:a16="http://schemas.microsoft.com/office/drawing/2014/main" id="{4063E5A9-F11D-FA4F-F4B3-925159D92D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8962" y="66799"/>
            <a:ext cx="54260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 dirty="0"/>
              <a:t>Realistically Assess Your Prospects</a:t>
            </a:r>
          </a:p>
        </p:txBody>
      </p:sp>
      <p:sp>
        <p:nvSpPr>
          <p:cNvPr id="10245" name="Text Box 5">
            <a:extLst>
              <a:ext uri="{FF2B5EF4-FFF2-40B4-BE49-F238E27FC236}">
                <a16:creationId xmlns:a16="http://schemas.microsoft.com/office/drawing/2014/main" id="{B4F6710C-C970-C0DA-841E-13E3E277C1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9" y="650909"/>
            <a:ext cx="9089861" cy="590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en-US" sz="2000" dirty="0"/>
              <a:t>Every year there are a several hundred biomedical research</a:t>
            </a:r>
          </a:p>
          <a:p>
            <a:pPr>
              <a:defRPr/>
            </a:pPr>
            <a:r>
              <a:rPr lang="en-US" altLang="en-US" sz="2000" dirty="0"/>
              <a:t>faculty positions advertised.</a:t>
            </a:r>
          </a:p>
          <a:p>
            <a:pPr>
              <a:defRPr/>
            </a:pPr>
            <a:endParaRPr lang="en-US" altLang="en-US" sz="2000" dirty="0"/>
          </a:p>
          <a:p>
            <a:pPr>
              <a:defRPr/>
            </a:pPr>
            <a:r>
              <a:rPr lang="en-US" altLang="en-US" sz="2000" dirty="0"/>
              <a:t>Each position will receive 100-1000 applications.</a:t>
            </a:r>
          </a:p>
          <a:p>
            <a:pPr>
              <a:defRPr/>
            </a:pPr>
            <a:endParaRPr lang="en-US" altLang="en-US" sz="2000" dirty="0"/>
          </a:p>
          <a:p>
            <a:pPr>
              <a:defRPr/>
            </a:pPr>
            <a:r>
              <a:rPr lang="en-US" altLang="en-US" sz="2000" dirty="0"/>
              <a:t>At least 10-20% of those applications are competitive. 10-20 will get </a:t>
            </a:r>
          </a:p>
          <a:p>
            <a:pPr>
              <a:defRPr/>
            </a:pPr>
            <a:r>
              <a:rPr lang="en-US" altLang="en-US" sz="2000" dirty="0"/>
              <a:t>pre-interviews and 3-6 will get in person interviews.</a:t>
            </a:r>
          </a:p>
          <a:p>
            <a:pPr>
              <a:defRPr/>
            </a:pPr>
            <a:endParaRPr lang="en-US" altLang="en-US" sz="2000" dirty="0"/>
          </a:p>
          <a:p>
            <a:pPr>
              <a:defRPr/>
            </a:pPr>
            <a:r>
              <a:rPr lang="en-US" altLang="en-US" sz="2000" dirty="0"/>
              <a:t>You have a chance of being in the competitive application pool if:</a:t>
            </a:r>
          </a:p>
          <a:p>
            <a:pPr>
              <a:defRPr/>
            </a:pPr>
            <a:endParaRPr lang="en-US" altLang="en-US" sz="2000" dirty="0"/>
          </a:p>
          <a:p>
            <a:pPr marL="0" indent="0">
              <a:defRPr/>
            </a:pPr>
            <a:r>
              <a:rPr lang="en-US" altLang="en-US" sz="2000" dirty="0"/>
              <a:t>-	you come from a name-brand lab (helps, not required)</a:t>
            </a:r>
          </a:p>
          <a:p>
            <a:pPr marL="0" indent="0">
              <a:defRPr/>
            </a:pPr>
            <a:r>
              <a:rPr lang="en-US" altLang="en-US" sz="2000" dirty="0"/>
              <a:t>-	you have excellent to outstanding publications (required)</a:t>
            </a:r>
          </a:p>
          <a:p>
            <a:pPr marL="0" indent="0">
              <a:defRPr/>
            </a:pPr>
            <a:r>
              <a:rPr lang="en-US" altLang="en-US" sz="2000" dirty="0"/>
              <a:t>             </a:t>
            </a:r>
            <a:r>
              <a:rPr lang="en-US" altLang="en-US" sz="1800" i="1" dirty="0"/>
              <a:t>Note: CNS pubs are NOT required.</a:t>
            </a:r>
          </a:p>
          <a:p>
            <a:pPr marL="0" indent="0">
              <a:defRPr/>
            </a:pPr>
            <a:r>
              <a:rPr lang="en-US" altLang="en-US" sz="1800" i="1" dirty="0"/>
              <a:t>              Multiple first/corresponding author significantly help.</a:t>
            </a:r>
          </a:p>
          <a:p>
            <a:pPr marL="0" indent="0">
              <a:defRPr/>
            </a:pPr>
            <a:r>
              <a:rPr lang="en-US" altLang="en-US" sz="2000" dirty="0"/>
              <a:t>-	you have a desirable expertise (e.g., latest </a:t>
            </a:r>
            <a:r>
              <a:rPr lang="en-US" altLang="en-US" sz="2000" dirty="0" err="1"/>
              <a:t>omic</a:t>
            </a:r>
            <a:r>
              <a:rPr lang="en-US" altLang="en-US" sz="2000" dirty="0"/>
              <a:t> or make cool tools)</a:t>
            </a:r>
          </a:p>
          <a:p>
            <a:pPr marL="0" indent="0">
              <a:defRPr/>
            </a:pPr>
            <a:r>
              <a:rPr lang="en-US" altLang="en-US" sz="2000" dirty="0"/>
              <a:t>-            you have a grant-worthy proposed research project(s)</a:t>
            </a:r>
          </a:p>
          <a:p>
            <a:pPr marL="0" indent="0">
              <a:defRPr/>
            </a:pPr>
            <a:r>
              <a:rPr lang="en-US" altLang="en-US" sz="2000" dirty="0"/>
              <a:t>-            you have a history of funding (fellowships)(not required)</a:t>
            </a:r>
          </a:p>
          <a:p>
            <a:pPr>
              <a:buFont typeface="Arial" charset="0"/>
              <a:buNone/>
              <a:defRPr/>
            </a:pPr>
            <a:endParaRPr lang="en-US" altLang="en-US" sz="2000" dirty="0"/>
          </a:p>
          <a:p>
            <a:pPr>
              <a:buFont typeface="Arial" charset="0"/>
              <a:buNone/>
              <a:defRPr/>
            </a:pPr>
            <a:r>
              <a:rPr lang="en-US" altLang="en-US" sz="2000" dirty="0"/>
              <a:t>You are selling yourself as a future colleague and someone that can get grants.</a:t>
            </a:r>
            <a:endParaRPr lang="en-US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 Box 2">
            <a:extLst>
              <a:ext uri="{FF2B5EF4-FFF2-40B4-BE49-F238E27FC236}">
                <a16:creationId xmlns:a16="http://schemas.microsoft.com/office/drawing/2014/main" id="{7060E753-07EC-C0A1-2E27-40EBDEDD1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413" y="1638300"/>
            <a:ext cx="8032750" cy="461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Helvetica" pitchFamily="2" charset="0"/>
              </a:rPr>
              <a:t>Dr. Snapp trained at the NIH as a Postdoctoral Fellow in the laboratory of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Helvetica" pitchFamily="2" charset="0"/>
              </a:rPr>
              <a:t>Dr. Jennifer Lippincott-Schwartz from 1999-2004, where he published eight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Helvetica" pitchFamily="2" charset="0"/>
              </a:rPr>
              <a:t>original research articles in excellent journals. Most of these publications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Helvetica" pitchFamily="2" charset="0"/>
              </a:rPr>
              <a:t>have been on the cell biology of the ER, which is a major focus of the studies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Helvetica" pitchFamily="2" charset="0"/>
              </a:rPr>
              <a:t>proposed.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dirty="0">
              <a:latin typeface="Helvetica" pitchFamily="2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Helvetica" pitchFamily="2" charset="0"/>
              </a:rPr>
              <a:t>Dr. Erik Snapp is an Assistant Professor of anatomy and structural biology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Helvetica" pitchFamily="2" charset="0"/>
              </a:rPr>
              <a:t>at Albert Einstein College of Medicine. He received the PhD. Degree from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Helvetica" pitchFamily="2" charset="0"/>
              </a:rPr>
              <a:t>Oregon Health Sciences University in 1999. He was a post-doctoral fellow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Helvetica" pitchFamily="2" charset="0"/>
              </a:rPr>
              <a:t>from 1999-2004 at the laboratory of Dr. Lippincott-Schwartz at NIH. He lists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Helvetica" pitchFamily="2" charset="0"/>
              </a:rPr>
              <a:t>12 peer-reviewed publications in highly competitive peer-reviewed journals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Helvetica" pitchFamily="2" charset="0"/>
              </a:rPr>
              <a:t>and most of these studies are related to present proposal. He is thus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Helvetica" pitchFamily="2" charset="0"/>
              </a:rPr>
              <a:t>qualified to direct the proposed studies.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dirty="0">
              <a:latin typeface="Helvetica" pitchFamily="2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i="1" dirty="0">
              <a:latin typeface="Helvetica" pitchFamily="2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1" dirty="0">
                <a:latin typeface="Helvetica" pitchFamily="2" charset="0"/>
              </a:rPr>
              <a:t>*Real grant review assessments of an anonymous applicant</a:t>
            </a:r>
            <a:endParaRPr lang="en-US" altLang="en-US" sz="2400" i="1" dirty="0"/>
          </a:p>
        </p:txBody>
      </p:sp>
      <p:sp>
        <p:nvSpPr>
          <p:cNvPr id="19458" name="Text Box 3">
            <a:extLst>
              <a:ext uri="{FF2B5EF4-FFF2-40B4-BE49-F238E27FC236}">
                <a16:creationId xmlns:a16="http://schemas.microsoft.com/office/drawing/2014/main" id="{CA5A5BCC-BD0A-6F80-CC01-82A24E2306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463" y="579438"/>
            <a:ext cx="85026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1"/>
              <a:t>How a Grant Reviewer (and Search Committee) Sees You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F23F59C-9E02-7D85-848E-FE92422183F0}"/>
              </a:ext>
            </a:extLst>
          </p:cNvPr>
          <p:cNvSpPr txBox="1"/>
          <p:nvPr/>
        </p:nvSpPr>
        <p:spPr>
          <a:xfrm>
            <a:off x="2663274" y="1708595"/>
            <a:ext cx="6832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CV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B81024-5ACB-BE01-1599-98149E3C1922}"/>
              </a:ext>
            </a:extLst>
          </p:cNvPr>
          <p:cNvSpPr txBox="1"/>
          <p:nvPr/>
        </p:nvSpPr>
        <p:spPr>
          <a:xfrm>
            <a:off x="2663274" y="3512976"/>
            <a:ext cx="366478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Teaching statement</a:t>
            </a:r>
          </a:p>
          <a:p>
            <a:endParaRPr lang="en-US" sz="2800" b="1" dirty="0"/>
          </a:p>
          <a:p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Letters of Reference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C1CC19-20EC-E353-0DC4-44831FA40691}"/>
              </a:ext>
            </a:extLst>
          </p:cNvPr>
          <p:cNvSpPr txBox="1"/>
          <p:nvPr/>
        </p:nvSpPr>
        <p:spPr>
          <a:xfrm>
            <a:off x="2663274" y="2395342"/>
            <a:ext cx="364394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Research Statement</a:t>
            </a:r>
          </a:p>
          <a:p>
            <a:r>
              <a:rPr lang="en-US" sz="2800" b="1" dirty="0"/>
              <a:t>Cover Letter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64B144A-C822-8E26-F4EA-DB05783210A0}"/>
              </a:ext>
            </a:extLst>
          </p:cNvPr>
          <p:cNvSpPr txBox="1"/>
          <p:nvPr/>
        </p:nvSpPr>
        <p:spPr>
          <a:xfrm>
            <a:off x="213274" y="612843"/>
            <a:ext cx="87174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The package that gets you invited for an interview</a:t>
            </a:r>
          </a:p>
        </p:txBody>
      </p:sp>
    </p:spTree>
    <p:extLst>
      <p:ext uri="{BB962C8B-B14F-4D97-AF65-F5344CB8AC3E}">
        <p14:creationId xmlns:p14="http://schemas.microsoft.com/office/powerpoint/2010/main" val="2570365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 Box 4">
            <a:extLst>
              <a:ext uri="{FF2B5EF4-FFF2-40B4-BE49-F238E27FC236}">
                <a16:creationId xmlns:a16="http://schemas.microsoft.com/office/drawing/2014/main" id="{5CD35280-0108-4EA6-6BEE-23D0072E4B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12" y="400909"/>
            <a:ext cx="8677375" cy="575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/>
            <a:r>
              <a:rPr lang="en-US" altLang="en-US" b="1" dirty="0"/>
              <a:t>Application Materials</a:t>
            </a:r>
            <a:endParaRPr lang="en-US" altLang="en-US" dirty="0"/>
          </a:p>
          <a:p>
            <a:pPr algn="just"/>
            <a:endParaRPr lang="en-US" altLang="en-US" dirty="0"/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en-US" altLang="en-US" sz="2000" b="1" dirty="0"/>
              <a:t>CV</a:t>
            </a: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en-US" altLang="en-US" sz="2000" b="1" dirty="0"/>
              <a:t>Cover letter</a:t>
            </a: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en-US" altLang="en-US" sz="2000" b="1" dirty="0"/>
              <a:t>Research Statement  </a:t>
            </a:r>
            <a:r>
              <a:rPr lang="en-US" altLang="en-US" sz="1600" dirty="0"/>
              <a:t>(Past research and 1-3 page sketch of your first 5-10 years)</a:t>
            </a:r>
          </a:p>
          <a:p>
            <a:pPr algn="just">
              <a:buFont typeface="Arial" panose="020B0604020202020204" pitchFamily="34" charset="0"/>
              <a:buAutoNum type="arabicPeriod"/>
            </a:pPr>
            <a:endParaRPr lang="en-US" altLang="en-US" sz="1600" dirty="0"/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en-US" altLang="en-US" sz="2000" b="1" dirty="0"/>
              <a:t>Teaching Philosophy </a:t>
            </a:r>
            <a:r>
              <a:rPr lang="en-US" altLang="en-US" sz="2000" dirty="0"/>
              <a:t>(sometimes)</a:t>
            </a:r>
          </a:p>
          <a:p>
            <a:pPr algn="just">
              <a:buFont typeface="Arial" panose="020B0604020202020204" pitchFamily="34" charset="0"/>
              <a:buAutoNum type="arabicPeriod"/>
            </a:pPr>
            <a:endParaRPr lang="en-US" altLang="en-US" sz="2000" dirty="0"/>
          </a:p>
          <a:p>
            <a:pPr marL="0" indent="0" algn="just"/>
            <a:r>
              <a:rPr lang="en-US" altLang="en-US" sz="2000" dirty="0"/>
              <a:t>5.   </a:t>
            </a:r>
            <a:r>
              <a:rPr lang="en-US" altLang="en-US" sz="2000" b="1" dirty="0"/>
              <a:t>References</a:t>
            </a:r>
            <a:r>
              <a:rPr lang="en-US" altLang="en-US" sz="2000" dirty="0"/>
              <a:t> (at least 3 and sometimes 4-5) include: Grad advisor,</a:t>
            </a:r>
          </a:p>
          <a:p>
            <a:pPr algn="just">
              <a:buFont typeface="Arial" panose="020B0604020202020204" pitchFamily="34" charset="0"/>
              <a:buNone/>
            </a:pPr>
            <a:r>
              <a:rPr lang="en-US" altLang="en-US" dirty="0"/>
              <a:t> </a:t>
            </a:r>
            <a:r>
              <a:rPr lang="en-US" altLang="en-US" sz="2000" dirty="0"/>
              <a:t>     postdoc advisor, collaborators, other PIs that know you </a:t>
            </a:r>
            <a:r>
              <a:rPr lang="en-US" altLang="en-US" sz="2000" b="1" u="sng" dirty="0"/>
              <a:t>well</a:t>
            </a:r>
            <a:r>
              <a:rPr lang="en-US" altLang="en-US" sz="2000" dirty="0"/>
              <a:t>. </a:t>
            </a:r>
          </a:p>
          <a:p>
            <a:pPr algn="just">
              <a:buFont typeface="Arial" panose="020B0604020202020204" pitchFamily="34" charset="0"/>
              <a:buNone/>
            </a:pPr>
            <a:r>
              <a:rPr lang="en-US" altLang="en-US" sz="2000" dirty="0"/>
              <a:t>      Provide references with your application materials, </a:t>
            </a:r>
          </a:p>
          <a:p>
            <a:pPr algn="just">
              <a:buFont typeface="Arial" panose="020B0604020202020204" pitchFamily="34" charset="0"/>
              <a:buNone/>
            </a:pPr>
            <a:r>
              <a:rPr lang="en-US" altLang="en-US" sz="2000" dirty="0"/>
              <a:t>      to help letter be specific. </a:t>
            </a:r>
          </a:p>
          <a:p>
            <a:pPr algn="just">
              <a:buFont typeface="Arial" panose="020B0604020202020204" pitchFamily="34" charset="0"/>
              <a:buNone/>
            </a:pPr>
            <a:r>
              <a:rPr lang="en-US" altLang="en-US" sz="2000" dirty="0"/>
              <a:t>      Ask in advance if references will give you a STRONG letter!</a:t>
            </a:r>
          </a:p>
          <a:p>
            <a:pPr algn="just">
              <a:buFont typeface="Arial" panose="020B0604020202020204" pitchFamily="34" charset="0"/>
              <a:buNone/>
            </a:pPr>
            <a:endParaRPr lang="en-US" altLang="en-US" sz="2000" dirty="0"/>
          </a:p>
          <a:p>
            <a:pPr algn="just">
              <a:buFont typeface="Arial" panose="020B0604020202020204" pitchFamily="34" charset="0"/>
              <a:buNone/>
            </a:pPr>
            <a:r>
              <a:rPr lang="en-US" altLang="en-US" sz="2000" dirty="0"/>
              <a:t>6. </a:t>
            </a:r>
            <a:r>
              <a:rPr lang="en-US" altLang="en-US" sz="2000" b="1" dirty="0"/>
              <a:t>Updates</a:t>
            </a:r>
            <a:r>
              <a:rPr lang="en-US" altLang="en-US" sz="2000" dirty="0"/>
              <a:t> of accepted manuscripts, talks at meetings, awards,</a:t>
            </a:r>
          </a:p>
          <a:p>
            <a:pPr algn="just">
              <a:buFont typeface="Arial" panose="020B0604020202020204" pitchFamily="34" charset="0"/>
              <a:buNone/>
            </a:pPr>
            <a:r>
              <a:rPr lang="en-US" altLang="en-US" sz="2000" dirty="0"/>
              <a:t>    job offers, other interviews (if you are really interested in a </a:t>
            </a:r>
          </a:p>
          <a:p>
            <a:pPr algn="just">
              <a:buFont typeface="Arial" panose="020B0604020202020204" pitchFamily="34" charset="0"/>
              <a:buNone/>
            </a:pPr>
            <a:r>
              <a:rPr lang="en-US" altLang="en-US" sz="2000" dirty="0"/>
              <a:t>    particular school, these updates may convince them to offer you an </a:t>
            </a:r>
          </a:p>
          <a:p>
            <a:pPr algn="just">
              <a:buFont typeface="Arial" panose="020B0604020202020204" pitchFamily="34" charset="0"/>
              <a:buNone/>
            </a:pPr>
            <a:r>
              <a:rPr lang="en-US" altLang="en-US" sz="2000" dirty="0"/>
              <a:t>    interview).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598A57-EF09-EBD8-3685-477B61B3D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ADD1B85-5555-5F54-FCE7-A2906AFA7A40}"/>
              </a:ext>
            </a:extLst>
          </p:cNvPr>
          <p:cNvSpPr txBox="1"/>
          <p:nvPr/>
        </p:nvSpPr>
        <p:spPr>
          <a:xfrm>
            <a:off x="532779" y="3048236"/>
            <a:ext cx="18838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Chalk talk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0183DC-FDC2-042B-E896-5953E49CCE51}"/>
              </a:ext>
            </a:extLst>
          </p:cNvPr>
          <p:cNvSpPr txBox="1"/>
          <p:nvPr/>
        </p:nvSpPr>
        <p:spPr>
          <a:xfrm>
            <a:off x="3522552" y="1324374"/>
            <a:ext cx="364394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Research Statement</a:t>
            </a:r>
          </a:p>
          <a:p>
            <a:r>
              <a:rPr lang="en-US" sz="2800" b="1" dirty="0"/>
              <a:t>Cover Letter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CABC6C-9FB4-9265-8DCB-0E808BFF5091}"/>
              </a:ext>
            </a:extLst>
          </p:cNvPr>
          <p:cNvSpPr txBox="1"/>
          <p:nvPr/>
        </p:nvSpPr>
        <p:spPr>
          <a:xfrm>
            <a:off x="659068" y="1352913"/>
            <a:ext cx="6832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CV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76D509-D1A1-D252-034A-3B57A9756900}"/>
              </a:ext>
            </a:extLst>
          </p:cNvPr>
          <p:cNvSpPr txBox="1"/>
          <p:nvPr/>
        </p:nvSpPr>
        <p:spPr>
          <a:xfrm>
            <a:off x="4442670" y="4208289"/>
            <a:ext cx="35755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Teaching Statement</a:t>
            </a:r>
          </a:p>
        </p:txBody>
      </p:sp>
      <p:sp>
        <p:nvSpPr>
          <p:cNvPr id="2" name="Down Arrow 1">
            <a:extLst>
              <a:ext uri="{FF2B5EF4-FFF2-40B4-BE49-F238E27FC236}">
                <a16:creationId xmlns:a16="http://schemas.microsoft.com/office/drawing/2014/main" id="{9F841ACE-B578-14A7-1405-EF05B6301269}"/>
              </a:ext>
            </a:extLst>
          </p:cNvPr>
          <p:cNvSpPr/>
          <p:nvPr/>
        </p:nvSpPr>
        <p:spPr bwMode="auto">
          <a:xfrm>
            <a:off x="815611" y="2055747"/>
            <a:ext cx="370114" cy="827315"/>
          </a:xfrm>
          <a:prstGeom prst="downArrow">
            <a:avLst/>
          </a:prstGeom>
          <a:solidFill>
            <a:srgbClr val="0070C0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3" name="Down Arrow 2">
            <a:extLst>
              <a:ext uri="{FF2B5EF4-FFF2-40B4-BE49-F238E27FC236}">
                <a16:creationId xmlns:a16="http://schemas.microsoft.com/office/drawing/2014/main" id="{90E26DB4-D6E0-D8E6-6D45-229014F3A694}"/>
              </a:ext>
            </a:extLst>
          </p:cNvPr>
          <p:cNvSpPr/>
          <p:nvPr/>
        </p:nvSpPr>
        <p:spPr bwMode="auto">
          <a:xfrm rot="14051114">
            <a:off x="2416629" y="2242455"/>
            <a:ext cx="370114" cy="827315"/>
          </a:xfrm>
          <a:prstGeom prst="downArrow">
            <a:avLst/>
          </a:prstGeom>
          <a:solidFill>
            <a:srgbClr val="0070C0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613F0746-C1BA-601A-B449-AF4482603C54}"/>
              </a:ext>
            </a:extLst>
          </p:cNvPr>
          <p:cNvSpPr/>
          <p:nvPr/>
        </p:nvSpPr>
        <p:spPr bwMode="auto">
          <a:xfrm rot="17619307">
            <a:off x="3319924" y="2801038"/>
            <a:ext cx="370114" cy="1885283"/>
          </a:xfrm>
          <a:prstGeom prst="downArrow">
            <a:avLst/>
          </a:prstGeom>
          <a:solidFill>
            <a:srgbClr val="0070C0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9" name="Down Arrow 8">
            <a:extLst>
              <a:ext uri="{FF2B5EF4-FFF2-40B4-BE49-F238E27FC236}">
                <a16:creationId xmlns:a16="http://schemas.microsoft.com/office/drawing/2014/main" id="{E8D8C004-4BA5-8307-2A0D-0C375A56B372}"/>
              </a:ext>
            </a:extLst>
          </p:cNvPr>
          <p:cNvSpPr/>
          <p:nvPr/>
        </p:nvSpPr>
        <p:spPr bwMode="auto">
          <a:xfrm rot="10800000">
            <a:off x="816020" y="3875314"/>
            <a:ext cx="370114" cy="827315"/>
          </a:xfrm>
          <a:prstGeom prst="downArrow">
            <a:avLst/>
          </a:prstGeom>
          <a:solidFill>
            <a:srgbClr val="0070C0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856447-327A-8BE1-71AF-23B54626BF4A}"/>
              </a:ext>
            </a:extLst>
          </p:cNvPr>
          <p:cNvSpPr txBox="1"/>
          <p:nvPr/>
        </p:nvSpPr>
        <p:spPr>
          <a:xfrm>
            <a:off x="413657" y="5061857"/>
            <a:ext cx="65533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Research Vision (not your statement)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C0E817-7207-06E1-2EB3-C34F88F4856B}"/>
              </a:ext>
            </a:extLst>
          </p:cNvPr>
          <p:cNvSpPr txBox="1"/>
          <p:nvPr/>
        </p:nvSpPr>
        <p:spPr>
          <a:xfrm>
            <a:off x="371427" y="264107"/>
            <a:ext cx="84011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Erik’s proposed strategy for preparing materials</a:t>
            </a:r>
          </a:p>
        </p:txBody>
      </p:sp>
    </p:spTree>
    <p:extLst>
      <p:ext uri="{BB962C8B-B14F-4D97-AF65-F5344CB8AC3E}">
        <p14:creationId xmlns:p14="http://schemas.microsoft.com/office/powerpoint/2010/main" val="1107858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95822-0C9B-A3F6-6162-AD7B796C5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D9E536A-0183-C5EB-4070-598539171732}"/>
              </a:ext>
            </a:extLst>
          </p:cNvPr>
          <p:cNvSpPr txBox="1"/>
          <p:nvPr/>
        </p:nvSpPr>
        <p:spPr>
          <a:xfrm>
            <a:off x="532779" y="3048236"/>
            <a:ext cx="18838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Chalk talk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41F417-6F87-B3D2-63F4-5375DE94E549}"/>
              </a:ext>
            </a:extLst>
          </p:cNvPr>
          <p:cNvSpPr txBox="1"/>
          <p:nvPr/>
        </p:nvSpPr>
        <p:spPr>
          <a:xfrm>
            <a:off x="3522552" y="1324374"/>
            <a:ext cx="364394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Research Statement</a:t>
            </a:r>
          </a:p>
          <a:p>
            <a:r>
              <a:rPr lang="en-US" sz="2800" b="1" dirty="0"/>
              <a:t>Cover Letter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6BA552-87FC-EE41-F3D6-38D1934B5960}"/>
              </a:ext>
            </a:extLst>
          </p:cNvPr>
          <p:cNvSpPr txBox="1"/>
          <p:nvPr/>
        </p:nvSpPr>
        <p:spPr>
          <a:xfrm>
            <a:off x="659068" y="1352913"/>
            <a:ext cx="6832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CV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FCA87E-B8DF-763F-ABFF-4F9BE6B83BD9}"/>
              </a:ext>
            </a:extLst>
          </p:cNvPr>
          <p:cNvSpPr txBox="1"/>
          <p:nvPr/>
        </p:nvSpPr>
        <p:spPr>
          <a:xfrm>
            <a:off x="4442670" y="4208289"/>
            <a:ext cx="35755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Teaching Statement</a:t>
            </a:r>
          </a:p>
        </p:txBody>
      </p:sp>
      <p:sp>
        <p:nvSpPr>
          <p:cNvPr id="2" name="Down Arrow 1">
            <a:extLst>
              <a:ext uri="{FF2B5EF4-FFF2-40B4-BE49-F238E27FC236}">
                <a16:creationId xmlns:a16="http://schemas.microsoft.com/office/drawing/2014/main" id="{B9A59F96-C931-BF59-9C37-B79E0EF414D4}"/>
              </a:ext>
            </a:extLst>
          </p:cNvPr>
          <p:cNvSpPr/>
          <p:nvPr/>
        </p:nvSpPr>
        <p:spPr bwMode="auto">
          <a:xfrm>
            <a:off x="815611" y="2055747"/>
            <a:ext cx="370114" cy="827315"/>
          </a:xfrm>
          <a:prstGeom prst="downArrow">
            <a:avLst/>
          </a:prstGeom>
          <a:solidFill>
            <a:srgbClr val="0070C0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3" name="Down Arrow 2">
            <a:extLst>
              <a:ext uri="{FF2B5EF4-FFF2-40B4-BE49-F238E27FC236}">
                <a16:creationId xmlns:a16="http://schemas.microsoft.com/office/drawing/2014/main" id="{79B39558-1F95-3E43-8E79-D295C4EF793C}"/>
              </a:ext>
            </a:extLst>
          </p:cNvPr>
          <p:cNvSpPr/>
          <p:nvPr/>
        </p:nvSpPr>
        <p:spPr bwMode="auto">
          <a:xfrm rot="14051114">
            <a:off x="2416629" y="2242455"/>
            <a:ext cx="370114" cy="827315"/>
          </a:xfrm>
          <a:prstGeom prst="downArrow">
            <a:avLst/>
          </a:prstGeom>
          <a:solidFill>
            <a:srgbClr val="0070C0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5B7D7A8D-3506-6B76-443B-00C6119B1C37}"/>
              </a:ext>
            </a:extLst>
          </p:cNvPr>
          <p:cNvSpPr/>
          <p:nvPr/>
        </p:nvSpPr>
        <p:spPr bwMode="auto">
          <a:xfrm rot="17619307">
            <a:off x="3319924" y="2801038"/>
            <a:ext cx="370114" cy="1885283"/>
          </a:xfrm>
          <a:prstGeom prst="downArrow">
            <a:avLst/>
          </a:prstGeom>
          <a:solidFill>
            <a:srgbClr val="0070C0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9" name="Down Arrow 8">
            <a:extLst>
              <a:ext uri="{FF2B5EF4-FFF2-40B4-BE49-F238E27FC236}">
                <a16:creationId xmlns:a16="http://schemas.microsoft.com/office/drawing/2014/main" id="{8C9D27CF-8E5B-F3F0-3A90-EE62C00A7321}"/>
              </a:ext>
            </a:extLst>
          </p:cNvPr>
          <p:cNvSpPr/>
          <p:nvPr/>
        </p:nvSpPr>
        <p:spPr bwMode="auto">
          <a:xfrm rot="10800000">
            <a:off x="816020" y="3875314"/>
            <a:ext cx="370114" cy="827315"/>
          </a:xfrm>
          <a:prstGeom prst="downArrow">
            <a:avLst/>
          </a:prstGeom>
          <a:solidFill>
            <a:srgbClr val="0070C0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E8ADE3-BE3B-C7A5-DF61-7DEB3702C72A}"/>
              </a:ext>
            </a:extLst>
          </p:cNvPr>
          <p:cNvSpPr txBox="1"/>
          <p:nvPr/>
        </p:nvSpPr>
        <p:spPr>
          <a:xfrm>
            <a:off x="413657" y="5061857"/>
            <a:ext cx="65533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Research Vision (not your statement)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730F86-6807-3A4B-7469-99675FF75D29}"/>
              </a:ext>
            </a:extLst>
          </p:cNvPr>
          <p:cNvSpPr txBox="1"/>
          <p:nvPr/>
        </p:nvSpPr>
        <p:spPr>
          <a:xfrm>
            <a:off x="371427" y="264107"/>
            <a:ext cx="84011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Erik’s proposed strategy for preparing materials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FDEB47-11C3-06AF-221A-BB3EF03A611A}"/>
              </a:ext>
            </a:extLst>
          </p:cNvPr>
          <p:cNvSpPr txBox="1"/>
          <p:nvPr/>
        </p:nvSpPr>
        <p:spPr>
          <a:xfrm>
            <a:off x="413657" y="993685"/>
            <a:ext cx="1382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Why you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A5A703-0998-A188-9563-C855599976E1}"/>
              </a:ext>
            </a:extLst>
          </p:cNvPr>
          <p:cNvSpPr txBox="1"/>
          <p:nvPr/>
        </p:nvSpPr>
        <p:spPr>
          <a:xfrm>
            <a:off x="659068" y="5747657"/>
            <a:ext cx="4077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Your big idea/future program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5805A1C-FFD7-29E9-45D2-23D746D33835}"/>
              </a:ext>
            </a:extLst>
          </p:cNvPr>
          <p:cNvSpPr txBox="1"/>
          <p:nvPr/>
        </p:nvSpPr>
        <p:spPr>
          <a:xfrm>
            <a:off x="532779" y="3458509"/>
            <a:ext cx="1484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 Pitch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567B923-B6F5-7A6D-782F-E93994B76076}"/>
              </a:ext>
            </a:extLst>
          </p:cNvPr>
          <p:cNvSpPr txBox="1"/>
          <p:nvPr/>
        </p:nvSpPr>
        <p:spPr>
          <a:xfrm>
            <a:off x="7166498" y="1352913"/>
            <a:ext cx="14847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 Pitch</a:t>
            </a:r>
          </a:p>
          <a:p>
            <a:r>
              <a:rPr lang="en-US" dirty="0">
                <a:solidFill>
                  <a:srgbClr val="FF0000"/>
                </a:solidFill>
              </a:rPr>
              <a:t>preview</a:t>
            </a:r>
          </a:p>
        </p:txBody>
      </p:sp>
    </p:spTree>
    <p:extLst>
      <p:ext uri="{BB962C8B-B14F-4D97-AF65-F5344CB8AC3E}">
        <p14:creationId xmlns:p14="http://schemas.microsoft.com/office/powerpoint/2010/main" val="37401761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1DC80B4-5E99-343F-6464-50568A020ABB}"/>
              </a:ext>
            </a:extLst>
          </p:cNvPr>
          <p:cNvSpPr txBox="1"/>
          <p:nvPr/>
        </p:nvSpPr>
        <p:spPr>
          <a:xfrm>
            <a:off x="304645" y="212735"/>
            <a:ext cx="8534709" cy="3908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Additional logic behind suggested order</a:t>
            </a:r>
          </a:p>
          <a:p>
            <a:pPr algn="ctr"/>
            <a:r>
              <a:rPr lang="en-US" sz="2800" b="1" dirty="0"/>
              <a:t>of preparation</a:t>
            </a:r>
          </a:p>
          <a:p>
            <a:endParaRPr lang="en-US" dirty="0"/>
          </a:p>
          <a:p>
            <a:r>
              <a:rPr lang="en-US" dirty="0"/>
              <a:t>1. You will probably be invited to first do a zoom </a:t>
            </a:r>
          </a:p>
          <a:p>
            <a:r>
              <a:rPr lang="en-US" dirty="0"/>
              <a:t>     screening interview, which typically involves</a:t>
            </a:r>
          </a:p>
          <a:p>
            <a:r>
              <a:rPr lang="en-US" dirty="0"/>
              <a:t>     first 5-10 min of your full chalk talk.</a:t>
            </a:r>
          </a:p>
          <a:p>
            <a:endParaRPr lang="en-US" dirty="0"/>
          </a:p>
          <a:p>
            <a:r>
              <a:rPr lang="en-US" dirty="0"/>
              <a:t>2. Useful for Teaching Statement (for undergrad</a:t>
            </a:r>
          </a:p>
          <a:p>
            <a:r>
              <a:rPr lang="en-US" dirty="0"/>
              <a:t>    institutions) to talk about research projects that undergrads</a:t>
            </a:r>
          </a:p>
          <a:p>
            <a:r>
              <a:rPr lang="en-US" dirty="0"/>
              <a:t>    could do (tied to Research Statement).</a:t>
            </a:r>
          </a:p>
        </p:txBody>
      </p:sp>
    </p:spTree>
    <p:extLst>
      <p:ext uri="{BB962C8B-B14F-4D97-AF65-F5344CB8AC3E}">
        <p14:creationId xmlns:p14="http://schemas.microsoft.com/office/powerpoint/2010/main" val="1890619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2E7DE84-7CA8-FFC7-24C6-2997B3905C85}"/>
              </a:ext>
            </a:extLst>
          </p:cNvPr>
          <p:cNvSpPr txBox="1"/>
          <p:nvPr/>
        </p:nvSpPr>
        <p:spPr>
          <a:xfrm>
            <a:off x="773723" y="401934"/>
            <a:ext cx="8113118" cy="53245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CV</a:t>
            </a:r>
          </a:p>
          <a:p>
            <a:endParaRPr lang="en-US" dirty="0"/>
          </a:p>
          <a:p>
            <a:r>
              <a:rPr lang="en-US" dirty="0"/>
              <a:t>Try to keep to </a:t>
            </a:r>
            <a:r>
              <a:rPr lang="en-US" u="sng" dirty="0"/>
              <a:t>&lt; </a:t>
            </a:r>
            <a:r>
              <a:rPr lang="en-US" dirty="0"/>
              <a:t>4 pages</a:t>
            </a:r>
          </a:p>
          <a:p>
            <a:endParaRPr lang="en-US" dirty="0"/>
          </a:p>
          <a:p>
            <a:r>
              <a:rPr lang="en-US" dirty="0"/>
              <a:t>Don’t repeat (research experiences, etc.)</a:t>
            </a:r>
          </a:p>
          <a:p>
            <a:endParaRPr lang="en-US" dirty="0"/>
          </a:p>
          <a:p>
            <a:r>
              <a:rPr lang="en-US" dirty="0"/>
              <a:t>Don’t claim credit for things not tied to you (grant writing)</a:t>
            </a:r>
          </a:p>
          <a:p>
            <a:endParaRPr lang="en-US" dirty="0"/>
          </a:p>
          <a:p>
            <a:r>
              <a:rPr lang="en-US" dirty="0"/>
              <a:t>Do include: education, research experiences/employment,</a:t>
            </a:r>
          </a:p>
          <a:p>
            <a:r>
              <a:rPr lang="en-US" dirty="0"/>
              <a:t>                    </a:t>
            </a:r>
            <a:r>
              <a:rPr lang="en-US" dirty="0" err="1"/>
              <a:t>awards+honors</a:t>
            </a:r>
            <a:r>
              <a:rPr lang="en-US" dirty="0"/>
              <a:t>, publications, presentations,</a:t>
            </a:r>
          </a:p>
          <a:p>
            <a:r>
              <a:rPr lang="en-US" dirty="0"/>
              <a:t>                    funding, teaching experience (lite), mentees</a:t>
            </a:r>
          </a:p>
          <a:p>
            <a:r>
              <a:rPr lang="en-US" dirty="0"/>
              <a:t>                    (with outcomes!), other professional activities</a:t>
            </a:r>
          </a:p>
          <a:p>
            <a:r>
              <a:rPr lang="en-US" dirty="0"/>
              <a:t>                    (service, organizing conferences, reviewing,</a:t>
            </a:r>
          </a:p>
          <a:p>
            <a:r>
              <a:rPr lang="en-US" dirty="0"/>
              <a:t>                    etc.)</a:t>
            </a:r>
          </a:p>
        </p:txBody>
      </p:sp>
    </p:spTree>
    <p:extLst>
      <p:ext uri="{BB962C8B-B14F-4D97-AF65-F5344CB8AC3E}">
        <p14:creationId xmlns:p14="http://schemas.microsoft.com/office/powerpoint/2010/main" val="29124702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A0A5203-54A1-754C-9E64-EE8582109955}"/>
              </a:ext>
            </a:extLst>
          </p:cNvPr>
          <p:cNvSpPr txBox="1"/>
          <p:nvPr/>
        </p:nvSpPr>
        <p:spPr>
          <a:xfrm>
            <a:off x="358250" y="428178"/>
            <a:ext cx="8427500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cs typeface="Arial" panose="020B0604020202020204" pitchFamily="34" charset="0"/>
              </a:rPr>
              <a:t>Research Vision Worksheet </a:t>
            </a:r>
          </a:p>
          <a:p>
            <a:endParaRPr lang="en-US" sz="2000" b="1" dirty="0">
              <a:cs typeface="Arial" panose="020B0604020202020204" pitchFamily="34" charset="0"/>
            </a:endParaRPr>
          </a:p>
          <a:p>
            <a:r>
              <a:rPr lang="en-US" sz="2000" dirty="0">
                <a:cs typeface="Arial" panose="020B0604020202020204" pitchFamily="34" charset="0"/>
              </a:rPr>
              <a:t>What is the high-level question? </a:t>
            </a:r>
            <a:r>
              <a:rPr lang="en-US" sz="2000" b="1" i="1" dirty="0">
                <a:cs typeface="Arial" panose="020B0604020202020204" pitchFamily="34" charset="0"/>
              </a:rPr>
              <a:t>What is the MYSTERY????</a:t>
            </a:r>
            <a:endParaRPr lang="en-US" sz="2000" dirty="0">
              <a:cs typeface="Arial" panose="020B0604020202020204" pitchFamily="34" charset="0"/>
            </a:endParaRPr>
          </a:p>
          <a:p>
            <a:endParaRPr lang="en-US" sz="2000" dirty="0">
              <a:cs typeface="Arial" panose="020B0604020202020204" pitchFamily="34" charset="0"/>
            </a:endParaRPr>
          </a:p>
          <a:p>
            <a:r>
              <a:rPr lang="en-US" sz="2000" dirty="0">
                <a:cs typeface="Arial" panose="020B0604020202020204" pitchFamily="34" charset="0"/>
              </a:rPr>
              <a:t>What is the knowledge gap and why does it exist?</a:t>
            </a:r>
          </a:p>
          <a:p>
            <a:r>
              <a:rPr lang="en-US" sz="2000" dirty="0">
                <a:cs typeface="Arial" panose="020B0604020202020204" pitchFamily="34" charset="0"/>
              </a:rPr>
              <a:t>What is the specific question (not specific aim) that you will address?</a:t>
            </a:r>
            <a:endParaRPr lang="en-US" sz="2000" b="1" i="1" dirty="0">
              <a:cs typeface="Arial" panose="020B0604020202020204" pitchFamily="34" charset="0"/>
            </a:endParaRPr>
          </a:p>
          <a:p>
            <a:endParaRPr lang="en-US" sz="2000" dirty="0">
              <a:cs typeface="Arial" panose="020B0604020202020204" pitchFamily="34" charset="0"/>
            </a:endParaRPr>
          </a:p>
          <a:p>
            <a:r>
              <a:rPr lang="en-US" sz="2000" dirty="0">
                <a:cs typeface="Arial" panose="020B0604020202020204" pitchFamily="34" charset="0"/>
              </a:rPr>
              <a:t>Why now? What makes this problem newly tractable? </a:t>
            </a:r>
          </a:p>
          <a:p>
            <a:endParaRPr lang="en-US" sz="2000" dirty="0">
              <a:cs typeface="Arial" panose="020B0604020202020204" pitchFamily="34" charset="0"/>
            </a:endParaRPr>
          </a:p>
          <a:p>
            <a:r>
              <a:rPr lang="en-US" sz="2000" dirty="0">
                <a:cs typeface="Arial" panose="020B0604020202020204" pitchFamily="34" charset="0"/>
              </a:rPr>
              <a:t>Why are you the right person to solve this problem?</a:t>
            </a:r>
          </a:p>
          <a:p>
            <a:r>
              <a:rPr lang="en-US" sz="2000" dirty="0">
                <a:cs typeface="Arial" panose="020B0604020202020204" pitchFamily="34" charset="0"/>
              </a:rPr>
              <a:t>(technique, training, prelim data)</a:t>
            </a:r>
          </a:p>
          <a:p>
            <a:endParaRPr lang="en-US" sz="2000" dirty="0">
              <a:cs typeface="Arial" panose="020B0604020202020204" pitchFamily="34" charset="0"/>
            </a:endParaRPr>
          </a:p>
          <a:p>
            <a:r>
              <a:rPr lang="en-US" sz="2000" dirty="0">
                <a:cs typeface="Arial" panose="020B0604020202020204" pitchFamily="34" charset="0"/>
              </a:rPr>
              <a:t>What will successfully resolving the knowledge gap look like? </a:t>
            </a:r>
          </a:p>
          <a:p>
            <a:r>
              <a:rPr lang="en-US" sz="2000" dirty="0">
                <a:cs typeface="Arial" panose="020B0604020202020204" pitchFamily="34" charset="0"/>
              </a:rPr>
              <a:t>Outcomes need to be concrete (not “increased understanding”) answers.</a:t>
            </a:r>
          </a:p>
          <a:p>
            <a:endParaRPr lang="en-US" sz="2000" dirty="0">
              <a:cs typeface="Arial" panose="020B0604020202020204" pitchFamily="34" charset="0"/>
            </a:endParaRPr>
          </a:p>
          <a:p>
            <a:r>
              <a:rPr lang="en-US" sz="2000" dirty="0">
                <a:cs typeface="Arial" panose="020B0604020202020204" pitchFamily="34" charset="0"/>
              </a:rPr>
              <a:t>What is the payoff if you are successful? How will the field be advanced?</a:t>
            </a:r>
          </a:p>
          <a:p>
            <a:r>
              <a:rPr lang="en-US" sz="2000" dirty="0">
                <a:cs typeface="Arial" panose="020B0604020202020204" pitchFamily="34" charset="0"/>
              </a:rPr>
              <a:t>What will it now be possible to do? Broader impact?</a:t>
            </a:r>
          </a:p>
          <a:p>
            <a:endParaRPr lang="en-US" sz="2000" dirty="0">
              <a:cs typeface="Arial" panose="020B0604020202020204" pitchFamily="34" charset="0"/>
            </a:endParaRPr>
          </a:p>
          <a:p>
            <a:r>
              <a:rPr lang="en-US" sz="2000" b="1" dirty="0">
                <a:solidFill>
                  <a:srgbClr val="FF0000"/>
                </a:solidFill>
                <a:cs typeface="Arial" panose="020B0604020202020204" pitchFamily="34" charset="0"/>
              </a:rPr>
              <a:t>NOTE: Answer this list of questions, 2-3 sentences each.</a:t>
            </a:r>
          </a:p>
        </p:txBody>
      </p:sp>
    </p:spTree>
    <p:extLst>
      <p:ext uri="{BB962C8B-B14F-4D97-AF65-F5344CB8AC3E}">
        <p14:creationId xmlns:p14="http://schemas.microsoft.com/office/powerpoint/2010/main" val="3734210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3">
            <a:extLst>
              <a:ext uri="{FF2B5EF4-FFF2-40B4-BE49-F238E27FC236}">
                <a16:creationId xmlns:a16="http://schemas.microsoft.com/office/drawing/2014/main" id="{09C5C4FB-F72A-1243-372B-F21A50545B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756" y="703588"/>
            <a:ext cx="8726488" cy="53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 dirty="0"/>
              <a:t>Chalk Talk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>
              <a:buNone/>
            </a:pPr>
            <a:r>
              <a:rPr lang="en-US" sz="2000" dirty="0">
                <a:cs typeface="Arial" panose="020B0604020202020204" pitchFamily="34" charset="0"/>
              </a:rPr>
              <a:t>Describe your research vision for next 6-10 years</a:t>
            </a:r>
          </a:p>
          <a:p>
            <a:pPr>
              <a:buNone/>
            </a:pPr>
            <a:r>
              <a:rPr lang="en-US" sz="2000" i="1" dirty="0">
                <a:cs typeface="Arial" panose="020B0604020202020204" pitchFamily="34" charset="0"/>
              </a:rPr>
              <a:t>(usually not your first big grant, but department may ask for that)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0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THE Thing that gets you the job. What you’re selling and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/>
              <a:t>how persuasive it is compared to other candidates.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0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hlinkClick r:id="rId2"/>
              </a:rPr>
              <a:t>https://www.molbiolcell.org/doi/full/10.1091/mbc.E19-01-0007</a:t>
            </a:r>
            <a:endParaRPr lang="en-US" altLang="en-US" sz="2000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2000" dirty="0"/>
          </a:p>
          <a:p>
            <a:pPr>
              <a:buNone/>
            </a:pPr>
            <a:r>
              <a:rPr lang="en-US" sz="2000" dirty="0">
                <a:cs typeface="Arial" panose="020B0604020202020204" pitchFamily="34" charset="0"/>
              </a:rPr>
              <a:t>Make the case for an institution to make a substantial investment in your</a:t>
            </a:r>
          </a:p>
          <a:p>
            <a:pPr>
              <a:buNone/>
            </a:pPr>
            <a:r>
              <a:rPr lang="en-US" sz="2000" dirty="0">
                <a:cs typeface="Arial" panose="020B0604020202020204" pitchFamily="34" charset="0"/>
              </a:rPr>
              <a:t>research program.</a:t>
            </a:r>
          </a:p>
          <a:p>
            <a:pPr>
              <a:buNone/>
            </a:pPr>
            <a:r>
              <a:rPr lang="en-US" sz="2000" dirty="0">
                <a:cs typeface="Arial" panose="020B0604020202020204" pitchFamily="34" charset="0"/>
              </a:rPr>
              <a:t>Generate excitement for your proposed research program</a:t>
            </a:r>
          </a:p>
          <a:p>
            <a:pPr>
              <a:buNone/>
            </a:pPr>
            <a:r>
              <a:rPr lang="en-US" sz="2000" dirty="0">
                <a:cs typeface="Arial" panose="020B0604020202020204" pitchFamily="34" charset="0"/>
              </a:rPr>
              <a:t>Demonstrate your ability to teach</a:t>
            </a:r>
          </a:p>
          <a:p>
            <a:pPr>
              <a:buNone/>
            </a:pPr>
            <a:r>
              <a:rPr lang="en-US" sz="2000" dirty="0">
                <a:cs typeface="Arial" panose="020B0604020202020204" pitchFamily="34" charset="0"/>
              </a:rPr>
              <a:t>Convince department members you will be a great colleague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7F3F0A2-A0AF-5B42-AB7C-9264D8F20A7B}"/>
              </a:ext>
            </a:extLst>
          </p:cNvPr>
          <p:cNvSpPr txBox="1"/>
          <p:nvPr/>
        </p:nvSpPr>
        <p:spPr>
          <a:xfrm>
            <a:off x="237219" y="294167"/>
            <a:ext cx="8840882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cs typeface="Arial" panose="020B0604020202020204" pitchFamily="34" charset="0"/>
              </a:rPr>
              <a:t>Sample Chalk Talk Structure (~30 minutes)</a:t>
            </a:r>
          </a:p>
          <a:p>
            <a:endParaRPr lang="en-US" sz="1800" dirty="0">
              <a:cs typeface="Arial" panose="020B0604020202020204" pitchFamily="34" charset="0"/>
            </a:endParaRPr>
          </a:p>
          <a:p>
            <a:r>
              <a:rPr lang="en-US" sz="1800" dirty="0">
                <a:cs typeface="Arial" panose="020B0604020202020204" pitchFamily="34" charset="0"/>
              </a:rPr>
              <a:t>Highest level things that interest me/overview, relevant things I did as a</a:t>
            </a:r>
          </a:p>
          <a:p>
            <a:r>
              <a:rPr lang="en-US" sz="1800" dirty="0">
                <a:cs typeface="Arial" panose="020B0604020202020204" pitchFamily="34" charset="0"/>
              </a:rPr>
              <a:t>postdoc/prelim data (5 minutes)</a:t>
            </a:r>
          </a:p>
          <a:p>
            <a:endParaRPr lang="en-US" sz="1800" dirty="0">
              <a:cs typeface="Arial" panose="020B0604020202020204" pitchFamily="34" charset="0"/>
            </a:endParaRPr>
          </a:p>
          <a:p>
            <a:r>
              <a:rPr lang="en-US" sz="1800" dirty="0">
                <a:cs typeface="Arial" panose="020B0604020202020204" pitchFamily="34" charset="0"/>
              </a:rPr>
              <a:t>If everything goes great in 5-10 years, what I will accomplish (2 minutes)</a:t>
            </a:r>
          </a:p>
          <a:p>
            <a:endParaRPr lang="en-US" sz="1800" dirty="0">
              <a:cs typeface="Arial" panose="020B0604020202020204" pitchFamily="34" charset="0"/>
            </a:endParaRPr>
          </a:p>
          <a:p>
            <a:r>
              <a:rPr lang="en-US" sz="1800" dirty="0">
                <a:cs typeface="Arial" panose="020B0604020202020204" pitchFamily="34" charset="0"/>
              </a:rPr>
              <a:t>Why is this exciting to me? (3 minutes)</a:t>
            </a:r>
          </a:p>
          <a:p>
            <a:endParaRPr lang="en-US" sz="1800" dirty="0">
              <a:cs typeface="Arial" panose="020B0604020202020204" pitchFamily="34" charset="0"/>
            </a:endParaRPr>
          </a:p>
          <a:p>
            <a:r>
              <a:rPr lang="en-US" sz="1800" dirty="0">
                <a:cs typeface="Arial" panose="020B0604020202020204" pitchFamily="34" charset="0"/>
              </a:rPr>
              <a:t>Impact of my program (beyond immediate accomplishments)- benefits other fields of </a:t>
            </a:r>
          </a:p>
          <a:p>
            <a:r>
              <a:rPr lang="en-US" sz="1800" dirty="0">
                <a:cs typeface="Arial" panose="020B0604020202020204" pitchFamily="34" charset="0"/>
              </a:rPr>
              <a:t>study, create new field of study, new tools with applications beyond </a:t>
            </a:r>
          </a:p>
          <a:p>
            <a:r>
              <a:rPr lang="en-US" sz="1800" dirty="0">
                <a:cs typeface="Arial" panose="020B0604020202020204" pitchFamily="34" charset="0"/>
              </a:rPr>
              <a:t>my lab (2 minutes)</a:t>
            </a:r>
          </a:p>
          <a:p>
            <a:endParaRPr lang="en-US" sz="1800" dirty="0">
              <a:cs typeface="Arial" panose="020B0604020202020204" pitchFamily="34" charset="0"/>
            </a:endParaRPr>
          </a:p>
          <a:p>
            <a:r>
              <a:rPr lang="en-US" sz="1800" dirty="0">
                <a:cs typeface="Arial" panose="020B0604020202020204" pitchFamily="34" charset="0"/>
              </a:rPr>
              <a:t>Why this specific project/question and why now? (2 minutes)</a:t>
            </a:r>
          </a:p>
          <a:p>
            <a:endParaRPr lang="en-US" sz="1800" dirty="0">
              <a:cs typeface="Arial" panose="020B0604020202020204" pitchFamily="34" charset="0"/>
            </a:endParaRPr>
          </a:p>
          <a:p>
            <a:r>
              <a:rPr lang="en-US" sz="1800" dirty="0">
                <a:cs typeface="Arial" panose="020B0604020202020204" pitchFamily="34" charset="0"/>
              </a:rPr>
              <a:t>Why this institution/department and what will my contributions be? (2 minutes)</a:t>
            </a:r>
          </a:p>
          <a:p>
            <a:endParaRPr lang="en-US" sz="1800" dirty="0">
              <a:cs typeface="Arial" panose="020B0604020202020204" pitchFamily="34" charset="0"/>
            </a:endParaRPr>
          </a:p>
          <a:p>
            <a:r>
              <a:rPr lang="en-US" sz="1800" dirty="0">
                <a:cs typeface="Arial" panose="020B0604020202020204" pitchFamily="34" charset="0"/>
              </a:rPr>
              <a:t>Summary of methods/key tools (5 minutes)</a:t>
            </a:r>
          </a:p>
          <a:p>
            <a:endParaRPr lang="en-US" sz="1800" dirty="0">
              <a:cs typeface="Arial" panose="020B0604020202020204" pitchFamily="34" charset="0"/>
            </a:endParaRPr>
          </a:p>
          <a:p>
            <a:r>
              <a:rPr lang="en-US" sz="1800" dirty="0">
                <a:cs typeface="Arial" panose="020B0604020202020204" pitchFamily="34" charset="0"/>
              </a:rPr>
              <a:t>Example experiment/project in detail and why you are focusing on this (10 minutes)</a:t>
            </a:r>
          </a:p>
          <a:p>
            <a:r>
              <a:rPr lang="en-US" sz="1800" dirty="0">
                <a:cs typeface="Arial" panose="020B0604020202020204" pitchFamily="34" charset="0"/>
              </a:rPr>
              <a:t>(present two)</a:t>
            </a:r>
          </a:p>
        </p:txBody>
      </p:sp>
    </p:spTree>
    <p:extLst>
      <p:ext uri="{BB962C8B-B14F-4D97-AF65-F5344CB8AC3E}">
        <p14:creationId xmlns:p14="http://schemas.microsoft.com/office/powerpoint/2010/main" val="3200771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E00E8E-43A0-ABD7-4088-9109769DE23F}"/>
              </a:ext>
            </a:extLst>
          </p:cNvPr>
          <p:cNvSpPr txBox="1"/>
          <p:nvPr/>
        </p:nvSpPr>
        <p:spPr>
          <a:xfrm>
            <a:off x="958671" y="194696"/>
            <a:ext cx="7226658" cy="6432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Research Statement 3-4 pages</a:t>
            </a:r>
          </a:p>
          <a:p>
            <a:endParaRPr lang="en-US" dirty="0"/>
          </a:p>
          <a:p>
            <a:r>
              <a:rPr lang="en-US" b="1" dirty="0"/>
              <a:t>High level overview 1-2 paragraphs</a:t>
            </a:r>
          </a:p>
          <a:p>
            <a:endParaRPr lang="en-US" dirty="0"/>
          </a:p>
          <a:p>
            <a:r>
              <a:rPr lang="en-US" b="1" dirty="0"/>
              <a:t>What I did as a postdoc </a:t>
            </a:r>
            <a:r>
              <a:rPr lang="en-US" dirty="0"/>
              <a:t>(maybe grad student, too)</a:t>
            </a:r>
          </a:p>
          <a:p>
            <a:r>
              <a:rPr lang="en-US" dirty="0"/>
              <a:t>1/2 - 2/3 of a page</a:t>
            </a:r>
          </a:p>
          <a:p>
            <a:endParaRPr lang="en-US" dirty="0"/>
          </a:p>
          <a:p>
            <a:r>
              <a:rPr lang="en-US" b="1" dirty="0"/>
              <a:t>My future research program</a:t>
            </a:r>
          </a:p>
          <a:p>
            <a:r>
              <a:rPr lang="en-US" dirty="0"/>
              <a:t>High level question</a:t>
            </a:r>
          </a:p>
          <a:p>
            <a:r>
              <a:rPr lang="en-US" dirty="0"/>
              <a:t>Significance</a:t>
            </a:r>
          </a:p>
          <a:p>
            <a:r>
              <a:rPr lang="en-US" dirty="0"/>
              <a:t>What you’ll actually do</a:t>
            </a:r>
          </a:p>
          <a:p>
            <a:r>
              <a:rPr lang="en-US" dirty="0"/>
              <a:t>Why you and Why now</a:t>
            </a:r>
          </a:p>
          <a:p>
            <a:r>
              <a:rPr lang="en-US" dirty="0"/>
              <a:t>Preliminary data</a:t>
            </a:r>
          </a:p>
          <a:p>
            <a:r>
              <a:rPr lang="en-US" dirty="0"/>
              <a:t>Goals (bigger than grant aims)</a:t>
            </a:r>
          </a:p>
          <a:p>
            <a:r>
              <a:rPr lang="en-US" dirty="0"/>
              <a:t>Why this program will benefit from/be a great fit</a:t>
            </a:r>
          </a:p>
          <a:p>
            <a:r>
              <a:rPr lang="en-US" dirty="0"/>
              <a:t>for the institution</a:t>
            </a:r>
          </a:p>
          <a:p>
            <a:r>
              <a:rPr lang="en-US" dirty="0"/>
              <a:t>Bibliography (not comprehensive)</a:t>
            </a:r>
          </a:p>
        </p:txBody>
      </p:sp>
    </p:spTree>
    <p:extLst>
      <p:ext uri="{BB962C8B-B14F-4D97-AF65-F5344CB8AC3E}">
        <p14:creationId xmlns:p14="http://schemas.microsoft.com/office/powerpoint/2010/main" val="3759612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3C7BD6F-CF89-63A1-0AF8-6CA4A8CD0CE0}"/>
              </a:ext>
            </a:extLst>
          </p:cNvPr>
          <p:cNvSpPr txBox="1"/>
          <p:nvPr/>
        </p:nvSpPr>
        <p:spPr>
          <a:xfrm>
            <a:off x="826423" y="452387"/>
            <a:ext cx="7491153" cy="56938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Cover Letter</a:t>
            </a:r>
          </a:p>
          <a:p>
            <a:endParaRPr lang="en-US" dirty="0"/>
          </a:p>
          <a:p>
            <a:r>
              <a:rPr lang="en-US" dirty="0"/>
              <a:t>Greeting</a:t>
            </a:r>
          </a:p>
          <a:p>
            <a:r>
              <a:rPr lang="en-US" dirty="0"/>
              <a:t>What are you applying for?</a:t>
            </a:r>
          </a:p>
          <a:p>
            <a:r>
              <a:rPr lang="en-US" dirty="0"/>
              <a:t>Who are you?</a:t>
            </a:r>
          </a:p>
          <a:p>
            <a:endParaRPr lang="en-US" dirty="0"/>
          </a:p>
          <a:p>
            <a:r>
              <a:rPr lang="en-US" dirty="0"/>
              <a:t>Align your research program (and training) with</a:t>
            </a:r>
          </a:p>
          <a:p>
            <a:r>
              <a:rPr lang="en-US" dirty="0"/>
              <a:t>goals of advertised position</a:t>
            </a:r>
          </a:p>
          <a:p>
            <a:endParaRPr lang="en-US" dirty="0"/>
          </a:p>
          <a:p>
            <a:r>
              <a:rPr lang="en-US" dirty="0"/>
              <a:t>Coolest thing you’ll accomplish in future lab</a:t>
            </a:r>
          </a:p>
          <a:p>
            <a:endParaRPr lang="en-US" dirty="0"/>
          </a:p>
          <a:p>
            <a:r>
              <a:rPr lang="en-US" dirty="0"/>
              <a:t>Why this institution, short version</a:t>
            </a:r>
          </a:p>
          <a:p>
            <a:endParaRPr lang="en-US" dirty="0"/>
          </a:p>
          <a:p>
            <a:r>
              <a:rPr lang="en-US" dirty="0"/>
              <a:t>Thank you for your time and I look forward to hearing </a:t>
            </a:r>
          </a:p>
          <a:p>
            <a:r>
              <a:rPr lang="en-US" dirty="0"/>
              <a:t>from you.</a:t>
            </a:r>
          </a:p>
        </p:txBody>
      </p:sp>
    </p:spTree>
    <p:extLst>
      <p:ext uri="{BB962C8B-B14F-4D97-AF65-F5344CB8AC3E}">
        <p14:creationId xmlns:p14="http://schemas.microsoft.com/office/powerpoint/2010/main" val="6743621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CEBA343-3773-5E37-F439-539049E4B1D0}"/>
              </a:ext>
            </a:extLst>
          </p:cNvPr>
          <p:cNvSpPr txBox="1"/>
          <p:nvPr/>
        </p:nvSpPr>
        <p:spPr>
          <a:xfrm>
            <a:off x="900962" y="798896"/>
            <a:ext cx="7342075" cy="49552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Teaching Statement</a:t>
            </a:r>
          </a:p>
          <a:p>
            <a:endParaRPr lang="en-US" dirty="0"/>
          </a:p>
          <a:p>
            <a:r>
              <a:rPr lang="en-US" dirty="0"/>
              <a:t>What’s important to you as an educator/mentor?</a:t>
            </a:r>
          </a:p>
          <a:p>
            <a:endParaRPr lang="en-US" dirty="0"/>
          </a:p>
          <a:p>
            <a:r>
              <a:rPr lang="en-US" dirty="0"/>
              <a:t>Approach/methods for teaching (best connected to</a:t>
            </a:r>
          </a:p>
          <a:p>
            <a:r>
              <a:rPr lang="en-US" dirty="0"/>
              <a:t>real world experience, not so much about aspiration)</a:t>
            </a:r>
          </a:p>
          <a:p>
            <a:endParaRPr lang="en-US" dirty="0"/>
          </a:p>
          <a:p>
            <a:r>
              <a:rPr lang="en-US" dirty="0"/>
              <a:t>Your experience (details, table?)</a:t>
            </a:r>
          </a:p>
          <a:p>
            <a:endParaRPr lang="en-US" dirty="0"/>
          </a:p>
          <a:p>
            <a:r>
              <a:rPr lang="en-US" dirty="0"/>
              <a:t>Mentoring approach and experience (teaching at</a:t>
            </a:r>
          </a:p>
          <a:p>
            <a:r>
              <a:rPr lang="en-US" dirty="0"/>
              <a:t>at the bench)</a:t>
            </a:r>
          </a:p>
          <a:p>
            <a:endParaRPr lang="en-US" dirty="0"/>
          </a:p>
          <a:p>
            <a:r>
              <a:rPr lang="en-US" dirty="0"/>
              <a:t>Limit your offers to develop and teach classes</a:t>
            </a:r>
          </a:p>
        </p:txBody>
      </p:sp>
    </p:spTree>
    <p:extLst>
      <p:ext uri="{BB962C8B-B14F-4D97-AF65-F5344CB8AC3E}">
        <p14:creationId xmlns:p14="http://schemas.microsoft.com/office/powerpoint/2010/main" val="16460095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0A30C24-6447-B3BF-FA9B-AE74141BA4BE}"/>
              </a:ext>
            </a:extLst>
          </p:cNvPr>
          <p:cNvSpPr txBox="1"/>
          <p:nvPr/>
        </p:nvSpPr>
        <p:spPr>
          <a:xfrm>
            <a:off x="962526" y="750771"/>
            <a:ext cx="7139968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To AI or not to AI?</a:t>
            </a:r>
          </a:p>
          <a:p>
            <a:endParaRPr lang="en-US" dirty="0"/>
          </a:p>
          <a:p>
            <a:r>
              <a:rPr lang="en-US" dirty="0"/>
              <a:t>Great editor (but you still need to check its work)</a:t>
            </a:r>
          </a:p>
          <a:p>
            <a:endParaRPr lang="en-US" dirty="0"/>
          </a:p>
          <a:p>
            <a:r>
              <a:rPr lang="en-US" dirty="0"/>
              <a:t>Good for non-native speakers (as above))</a:t>
            </a:r>
          </a:p>
          <a:p>
            <a:endParaRPr lang="en-US" dirty="0"/>
          </a:p>
          <a:p>
            <a:r>
              <a:rPr lang="en-US" dirty="0"/>
              <a:t>Do NOT use AI text verbatim, often filled with “tells”</a:t>
            </a:r>
          </a:p>
          <a:p>
            <a:endParaRPr lang="en-US" dirty="0"/>
          </a:p>
          <a:p>
            <a:r>
              <a:rPr lang="en-US" dirty="0"/>
              <a:t>Need to give prompts including audience and goal</a:t>
            </a:r>
          </a:p>
        </p:txBody>
      </p:sp>
    </p:spTree>
    <p:extLst>
      <p:ext uri="{BB962C8B-B14F-4D97-AF65-F5344CB8AC3E}">
        <p14:creationId xmlns:p14="http://schemas.microsoft.com/office/powerpoint/2010/main" val="33270591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B9E1E62-4C91-AB83-90B6-D3A0BB8016B0}"/>
              </a:ext>
            </a:extLst>
          </p:cNvPr>
          <p:cNvSpPr txBox="1"/>
          <p:nvPr/>
        </p:nvSpPr>
        <p:spPr>
          <a:xfrm>
            <a:off x="536080" y="218208"/>
            <a:ext cx="8361584" cy="59400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Erik’s Instructions to Claude</a:t>
            </a:r>
          </a:p>
          <a:p>
            <a:endParaRPr lang="en-US" sz="2000" dirty="0"/>
          </a:p>
          <a:p>
            <a:r>
              <a:rPr lang="en-US" sz="2000" dirty="0"/>
              <a:t>I have attached a research proposal for an assistant professor</a:t>
            </a:r>
          </a:p>
          <a:p>
            <a:r>
              <a:rPr lang="en-US" sz="2000" dirty="0"/>
              <a:t>position in a cell biology department at an American medical school.</a:t>
            </a:r>
          </a:p>
          <a:p>
            <a:r>
              <a:rPr lang="en-US" sz="2000" dirty="0"/>
              <a:t>Adopt the role of a full professor research scientist in cell biology.</a:t>
            </a:r>
          </a:p>
          <a:p>
            <a:endParaRPr lang="en-US" sz="2000" dirty="0"/>
          </a:p>
          <a:p>
            <a:r>
              <a:rPr lang="en-US" sz="2000" dirty="0"/>
              <a:t>Please review this document for clarity, succinctness, and flow.</a:t>
            </a:r>
          </a:p>
          <a:p>
            <a:endParaRPr lang="en-US" sz="2000" dirty="0"/>
          </a:p>
          <a:p>
            <a:r>
              <a:rPr lang="en-US" sz="2000" dirty="0"/>
              <a:t>Please identify use of jargon that may be unfamiliar, even to a </a:t>
            </a:r>
          </a:p>
          <a:p>
            <a:r>
              <a:rPr lang="en-US" sz="2000" dirty="0"/>
              <a:t>PhD reader. </a:t>
            </a:r>
          </a:p>
          <a:p>
            <a:endParaRPr lang="en-US" sz="2000" dirty="0"/>
          </a:p>
          <a:p>
            <a:r>
              <a:rPr lang="en-US" sz="2000" dirty="0"/>
              <a:t>Please identify elements of the proposal that are not </a:t>
            </a:r>
          </a:p>
          <a:p>
            <a:r>
              <a:rPr lang="en-US" sz="2000" dirty="0"/>
              <a:t>helping answer questions or getting at mechanism. </a:t>
            </a:r>
          </a:p>
          <a:p>
            <a:endParaRPr lang="en-US" sz="2000" dirty="0"/>
          </a:p>
          <a:p>
            <a:r>
              <a:rPr lang="en-US" sz="2000" dirty="0"/>
              <a:t>Please identify elements that are simply data collection, characterization</a:t>
            </a:r>
          </a:p>
          <a:p>
            <a:r>
              <a:rPr lang="en-US" sz="2000" dirty="0"/>
              <a:t>or risky experimental screens of uncertain value. </a:t>
            </a:r>
          </a:p>
          <a:p>
            <a:endParaRPr lang="en-US" sz="2000" dirty="0"/>
          </a:p>
          <a:p>
            <a:r>
              <a:rPr lang="en-US" sz="2000" dirty="0"/>
              <a:t>Please add comments and feedback as suggestions in an MS Word</a:t>
            </a:r>
          </a:p>
          <a:p>
            <a:r>
              <a:rPr lang="en-US" sz="2000" dirty="0"/>
              <a:t>document, highlighted in red</a:t>
            </a:r>
          </a:p>
        </p:txBody>
      </p:sp>
    </p:spTree>
    <p:extLst>
      <p:ext uri="{BB962C8B-B14F-4D97-AF65-F5344CB8AC3E}">
        <p14:creationId xmlns:p14="http://schemas.microsoft.com/office/powerpoint/2010/main" val="20885719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2675DF4-459F-824C-E7E5-ABC8A260BB18}"/>
              </a:ext>
            </a:extLst>
          </p:cNvPr>
          <p:cNvSpPr txBox="1"/>
          <p:nvPr/>
        </p:nvSpPr>
        <p:spPr>
          <a:xfrm>
            <a:off x="222091" y="1612919"/>
            <a:ext cx="8699818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The dynamic interactions of these proteins bind ER membranes together, initially</a:t>
            </a:r>
          </a:p>
          <a:p>
            <a:r>
              <a:rPr lang="en-US" sz="1800" dirty="0"/>
              <a:t>stacking on the nuclear envelope, and later reorganizing into Organized Smooth</a:t>
            </a:r>
          </a:p>
          <a:p>
            <a:r>
              <a:rPr lang="en-US" sz="1800" dirty="0"/>
              <a:t>ER (OSER) structures. OSER may be pathogenic, as they are observed in cells</a:t>
            </a:r>
          </a:p>
          <a:p>
            <a:r>
              <a:rPr lang="en-US" sz="1800" dirty="0"/>
              <a:t>expressing mutant proteins that cause Charcot-Marie-Tooth syndrome and early </a:t>
            </a:r>
          </a:p>
          <a:p>
            <a:r>
              <a:rPr lang="en-US" sz="1800" dirty="0"/>
              <a:t>onset torsion dystonia.</a:t>
            </a:r>
            <a:r>
              <a:rPr lang="en-US" sz="1800" b="1" dirty="0"/>
              <a:t>  </a:t>
            </a:r>
          </a:p>
          <a:p>
            <a:endParaRPr lang="en-US" sz="1800" b="1" dirty="0"/>
          </a:p>
          <a:p>
            <a:r>
              <a:rPr lang="en-US" sz="1800" b="1" dirty="0">
                <a:solidFill>
                  <a:srgbClr val="FF0000"/>
                </a:solidFill>
              </a:rPr>
              <a:t>[R16 — Two problems. (</a:t>
            </a:r>
            <a:r>
              <a:rPr lang="en-US" sz="1800" b="1" dirty="0" err="1">
                <a:solidFill>
                  <a:srgbClr val="FF0000"/>
                </a:solidFill>
              </a:rPr>
              <a:t>i</a:t>
            </a:r>
            <a:r>
              <a:rPr lang="en-US" sz="1800" b="1" dirty="0">
                <a:solidFill>
                  <a:srgbClr val="FF0000"/>
                </a:solidFill>
              </a:rPr>
              <a:t>) Logic: co-occurrence does not license "may be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pathogenic," and a reviewer will mark it as overreach. Say what you can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defend — these structures are induced by disease-causing mutants, which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raises a testable question about whether membrane restructuring contributes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to pathology. (ii) Strategy: you are applying to a medical school and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this is your only disease sentence in 1,200 words. That is underplayed by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an order of magnitude. Expand it into a short paragraph and let it motivate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a specific experiment.] 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F437D9-0E04-67B0-91CA-388E16BB60DF}"/>
              </a:ext>
            </a:extLst>
          </p:cNvPr>
          <p:cNvSpPr txBox="1"/>
          <p:nvPr/>
        </p:nvSpPr>
        <p:spPr>
          <a:xfrm>
            <a:off x="771312" y="558140"/>
            <a:ext cx="7601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Claude’s take on Erik’s Research Statement (cont.)</a:t>
            </a:r>
          </a:p>
        </p:txBody>
      </p:sp>
    </p:spTree>
    <p:extLst>
      <p:ext uri="{BB962C8B-B14F-4D97-AF65-F5344CB8AC3E}">
        <p14:creationId xmlns:p14="http://schemas.microsoft.com/office/powerpoint/2010/main" val="8643677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2ED5BE2-9818-316E-4C77-4B353E570CBF}"/>
              </a:ext>
            </a:extLst>
          </p:cNvPr>
          <p:cNvSpPr txBox="1"/>
          <p:nvPr/>
        </p:nvSpPr>
        <p:spPr>
          <a:xfrm>
            <a:off x="373614" y="1225689"/>
            <a:ext cx="8571577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I will be building upon my postdoctoral studies to address the mechanisms of </a:t>
            </a:r>
          </a:p>
          <a:p>
            <a:r>
              <a:rPr lang="en-US" sz="1800" dirty="0"/>
              <a:t>1) </a:t>
            </a:r>
            <a:r>
              <a:rPr lang="en-US" sz="1800" dirty="0" err="1"/>
              <a:t>translocon</a:t>
            </a:r>
            <a:r>
              <a:rPr lang="en-US" sz="1800" dirty="0"/>
              <a:t> organization and function in cells and 2) ER differentiation.</a:t>
            </a:r>
            <a:r>
              <a:rPr lang="en-US" sz="1800" b="1" dirty="0"/>
              <a:t>  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[R19 — Proportion: the document is roughly 60% past and 40% future. 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For an assistant professor search that ratio should be inverted, or at 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minimum equal — the committee is hiring the next five years, not the </a:t>
            </a:r>
          </a:p>
          <a:p>
            <a:r>
              <a:rPr lang="en-US" sz="1800" b="1" dirty="0">
                <a:solidFill>
                  <a:srgbClr val="FF0000"/>
                </a:solidFill>
              </a:rPr>
              <a:t>last four.]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</a:p>
          <a:p>
            <a:endParaRPr lang="en-US" sz="1800" dirty="0"/>
          </a:p>
          <a:p>
            <a:endParaRPr lang="en-US" sz="1800" dirty="0"/>
          </a:p>
          <a:p>
            <a:r>
              <a:rPr lang="en-US" sz="1800" dirty="0">
                <a:solidFill>
                  <a:srgbClr val="FF0000"/>
                </a:solidFill>
              </a:rPr>
              <a:t>The three things a committee would flag hardest:</a:t>
            </a:r>
          </a:p>
          <a:p>
            <a:endParaRPr lang="en-US" sz="1800" dirty="0">
              <a:solidFill>
                <a:srgbClr val="FF0000"/>
              </a:solidFill>
            </a:endParaRPr>
          </a:p>
          <a:p>
            <a:r>
              <a:rPr lang="en-US" sz="1800" b="1" dirty="0">
                <a:solidFill>
                  <a:srgbClr val="FF0000"/>
                </a:solidFill>
              </a:rPr>
              <a:t>No hypothesis anywhere.</a:t>
            </a:r>
            <a:r>
              <a:rPr lang="en-US" sz="1800" dirty="0">
                <a:solidFill>
                  <a:srgbClr val="FF0000"/>
                </a:solidFill>
              </a:rPr>
              <a:t> The document describes topics; nothing in it</a:t>
            </a:r>
          </a:p>
          <a:p>
            <a:r>
              <a:rPr lang="en-US" sz="1800" dirty="0">
                <a:solidFill>
                  <a:srgbClr val="FF0000"/>
                </a:solidFill>
              </a:rPr>
              <a:t>is designed to fail. The irony is that the thesis is already sitting in your own data </a:t>
            </a:r>
          </a:p>
          <a:p>
            <a:r>
              <a:rPr lang="en-US" sz="1800" dirty="0">
                <a:solidFill>
                  <a:srgbClr val="FF0000"/>
                </a:solidFill>
              </a:rPr>
              <a:t>— antiparallel dimerization building ordered ER, polysome complexes immobilized</a:t>
            </a:r>
          </a:p>
          <a:p>
            <a:r>
              <a:rPr lang="en-US" sz="1800" dirty="0">
                <a:solidFill>
                  <a:srgbClr val="FF0000"/>
                </a:solidFill>
              </a:rPr>
              <a:t> by slow diffusion, heterogeneous </a:t>
            </a:r>
            <a:r>
              <a:rPr lang="en-US" sz="1800" dirty="0" err="1">
                <a:solidFill>
                  <a:srgbClr val="FF0000"/>
                </a:solidFill>
              </a:rPr>
              <a:t>translocon</a:t>
            </a:r>
            <a:r>
              <a:rPr lang="en-US" sz="1800" dirty="0">
                <a:solidFill>
                  <a:srgbClr val="FF0000"/>
                </a:solidFill>
              </a:rPr>
              <a:t> FRET all point at the same claim:</a:t>
            </a:r>
          </a:p>
          <a:p>
            <a:r>
              <a:rPr lang="en-US" sz="1800" dirty="0">
                <a:solidFill>
                  <a:srgbClr val="FF0000"/>
                </a:solidFill>
              </a:rPr>
              <a:t>ER subdomains are dynamic self-organizing steady states, not scaffolded</a:t>
            </a:r>
          </a:p>
          <a:p>
            <a:r>
              <a:rPr lang="en-US" sz="1800" dirty="0">
                <a:solidFill>
                  <a:srgbClr val="FF0000"/>
                </a:solidFill>
              </a:rPr>
              <a:t>compartments. That claim is buried as a subordinate clause on line 12 of </a:t>
            </a:r>
          </a:p>
          <a:p>
            <a:r>
              <a:rPr lang="en-US" sz="1800" dirty="0">
                <a:solidFill>
                  <a:srgbClr val="FF0000"/>
                </a:solidFill>
              </a:rPr>
              <a:t>Aim 2 ("whether subdomains represent dynamic steady-state assemblies... </a:t>
            </a:r>
          </a:p>
          <a:p>
            <a:r>
              <a:rPr lang="en-US" sz="1800" dirty="0">
                <a:solidFill>
                  <a:srgbClr val="FF0000"/>
                </a:solidFill>
              </a:rPr>
              <a:t>or form on scaffolds"). It should be the first paragraph.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8618BA-DF98-A7AB-7318-5E4DF64DFB5F}"/>
              </a:ext>
            </a:extLst>
          </p:cNvPr>
          <p:cNvSpPr txBox="1"/>
          <p:nvPr/>
        </p:nvSpPr>
        <p:spPr>
          <a:xfrm>
            <a:off x="973777" y="439387"/>
            <a:ext cx="75164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Claude’s take on Erik’s Research Statement (</a:t>
            </a:r>
            <a:r>
              <a:rPr lang="en-US" b="1" dirty="0" err="1"/>
              <a:t>cont</a:t>
            </a:r>
            <a:r>
              <a:rPr lang="en-US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297651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4075B45-393C-F6F0-6732-65CFC067376E}"/>
              </a:ext>
            </a:extLst>
          </p:cNvPr>
          <p:cNvSpPr txBox="1"/>
          <p:nvPr/>
        </p:nvSpPr>
        <p:spPr>
          <a:xfrm>
            <a:off x="165988" y="837398"/>
            <a:ext cx="8812028" cy="45858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Non-AI suggestions</a:t>
            </a:r>
          </a:p>
          <a:p>
            <a:endParaRPr lang="en-US" dirty="0"/>
          </a:p>
          <a:p>
            <a:pPr marL="457200" indent="-457200">
              <a:buAutoNum type="arabicPeriod"/>
            </a:pPr>
            <a:r>
              <a:rPr lang="en-US" dirty="0"/>
              <a:t>Get a real human that has served on a real </a:t>
            </a:r>
          </a:p>
          <a:p>
            <a:r>
              <a:rPr lang="en-US" dirty="0"/>
              <a:t>      search committee to provide feedback on your </a:t>
            </a:r>
          </a:p>
          <a:p>
            <a:r>
              <a:rPr lang="en-US" dirty="0"/>
              <a:t>      documents.</a:t>
            </a:r>
          </a:p>
          <a:p>
            <a:endParaRPr lang="en-US" dirty="0"/>
          </a:p>
          <a:p>
            <a:pPr marL="457200" indent="-457200">
              <a:buAutoNum type="arabicPeriod" startAt="2"/>
            </a:pPr>
            <a:r>
              <a:rPr lang="en-US" dirty="0"/>
              <a:t>Give yourself plenty of time to write and revise.</a:t>
            </a:r>
          </a:p>
          <a:p>
            <a:pPr marL="457200" indent="-457200">
              <a:buAutoNum type="arabicPeriod" startAt="2"/>
            </a:pPr>
            <a:endParaRPr lang="en-US" dirty="0"/>
          </a:p>
          <a:p>
            <a:pPr marL="457200" indent="-457200">
              <a:buAutoNum type="arabicPeriod" startAt="2"/>
            </a:pPr>
            <a:r>
              <a:rPr lang="en-US" dirty="0"/>
              <a:t>Remember how much time (10-15 years) you have invested</a:t>
            </a:r>
          </a:p>
          <a:p>
            <a:r>
              <a:rPr lang="en-US" dirty="0"/>
              <a:t>     to get to this point. Why prepare anything less than </a:t>
            </a:r>
          </a:p>
          <a:p>
            <a:r>
              <a:rPr lang="en-US" dirty="0"/>
              <a:t>     amazing documents after all of that work?</a:t>
            </a:r>
          </a:p>
          <a:p>
            <a:pPr marL="457200" indent="-457200">
              <a:buAutoNum type="arabicPeriod" startAt="2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3753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D651215-1720-E2AE-7858-C1F6597F8FBA}"/>
              </a:ext>
            </a:extLst>
          </p:cNvPr>
          <p:cNvSpPr txBox="1"/>
          <p:nvPr/>
        </p:nvSpPr>
        <p:spPr>
          <a:xfrm>
            <a:off x="4030826" y="2413337"/>
            <a:ext cx="108234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/>
              <a:t>?s</a:t>
            </a:r>
          </a:p>
        </p:txBody>
      </p:sp>
    </p:spTree>
    <p:extLst>
      <p:ext uri="{BB962C8B-B14F-4D97-AF65-F5344CB8AC3E}">
        <p14:creationId xmlns:p14="http://schemas.microsoft.com/office/powerpoint/2010/main" val="1768340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4620</TotalTime>
  <Words>1995</Words>
  <Application>Microsoft Macintosh PowerPoint</Application>
  <PresentationFormat>On-screen Show (4:3)</PresentationFormat>
  <Paragraphs>313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Aptos</vt:lpstr>
      <vt:lpstr>Arial</vt:lpstr>
      <vt:lpstr>Helvetica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Erik Snapp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Erik Snapp</dc:creator>
  <cp:lastModifiedBy>Snapp, Erik</cp:lastModifiedBy>
  <cp:revision>44</cp:revision>
  <dcterms:created xsi:type="dcterms:W3CDTF">2006-09-09T01:12:17Z</dcterms:created>
  <dcterms:modified xsi:type="dcterms:W3CDTF">2026-09-15T21:09:23Z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8906ff0-52ec-452d-8c5e-cde77f900816_Enabled">
    <vt:lpwstr>true</vt:lpwstr>
  </property>
  <property fmtid="{D5CDD505-2E9C-101B-9397-08002B2CF9AE}" pid="3" name="MSIP_Label_e8906ff0-52ec-452d-8c5e-cde77f900816_SetDate">
    <vt:lpwstr>2026-09-10T19:14:24Z</vt:lpwstr>
  </property>
  <property fmtid="{D5CDD505-2E9C-101B-9397-08002B2CF9AE}" pid="4" name="MSIP_Label_e8906ff0-52ec-452d-8c5e-cde77f900816_Method">
    <vt:lpwstr>Standard</vt:lpwstr>
  </property>
  <property fmtid="{D5CDD505-2E9C-101B-9397-08002B2CF9AE}" pid="5" name="MSIP_Label_e8906ff0-52ec-452d-8c5e-cde77f900816_Name">
    <vt:lpwstr>e8906ff0-52ec-452d-8c5e-cde77f900816</vt:lpwstr>
  </property>
  <property fmtid="{D5CDD505-2E9C-101B-9397-08002B2CF9AE}" pid="6" name="MSIP_Label_e8906ff0-52ec-452d-8c5e-cde77f900816_SiteId">
    <vt:lpwstr>dd8acbd0-ad85-4eb9-8a76-871027ad4a1b</vt:lpwstr>
  </property>
  <property fmtid="{D5CDD505-2E9C-101B-9397-08002B2CF9AE}" pid="7" name="MSIP_Label_e8906ff0-52ec-452d-8c5e-cde77f900816_ActionId">
    <vt:lpwstr>9c7c8efc-579b-478c-b286-87064dafc4b5</vt:lpwstr>
  </property>
  <property fmtid="{D5CDD505-2E9C-101B-9397-08002B2CF9AE}" pid="8" name="MSIP_Label_e8906ff0-52ec-452d-8c5e-cde77f900816_ContentBits">
    <vt:lpwstr>0</vt:lpwstr>
  </property>
  <property fmtid="{D5CDD505-2E9C-101B-9397-08002B2CF9AE}" pid="9" name="MSIP_Label_e8906ff0-52ec-452d-8c5e-cde77f900816_Tag">
    <vt:lpwstr>50, 3, 0, 1</vt:lpwstr>
  </property>
</Properties>
</file>